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B674B-FAC3-419A-A440-34FB08F2B5D3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A704-1477-4117-BBDF-916B4F47F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9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r>
              <a:rPr lang="en-US" sz="9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9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pic>
        <p:nvPicPr>
          <p:cNvPr id="4" name="Picture 12" descr="Untitled-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0"/>
            <a:ext cx="5067300" cy="4648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P=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el-GR" dirty="0" smtClean="0">
                <a:latin typeface="Calibri"/>
                <a:cs typeface="Times New Roman" pitchFamily="18" charset="0"/>
              </a:rPr>
              <a:t>ω</a:t>
            </a:r>
            <a:r>
              <a:rPr lang="en-US" baseline="30000" dirty="0" smtClean="0">
                <a:latin typeface="Calibri"/>
                <a:cs typeface="Times New Roman" pitchFamily="18" charset="0"/>
              </a:rPr>
              <a:t>2</a:t>
            </a:r>
            <a:r>
              <a:rPr lang="en-US" dirty="0" smtClean="0">
                <a:latin typeface="Calibri"/>
                <a:cs typeface="Times New Roman" pitchFamily="18" charset="0"/>
              </a:rPr>
              <a:t>)(1-</a:t>
            </a:r>
            <a:r>
              <a:rPr lang="el-GR" dirty="0" smtClean="0">
                <a:latin typeface="Calibri"/>
                <a:cs typeface="Times New Roman" pitchFamily="18" charset="0"/>
              </a:rPr>
              <a:t>ω</a:t>
            </a:r>
            <a:r>
              <a:rPr lang="en-US" baseline="30000" dirty="0" smtClean="0">
                <a:latin typeface="Calibri"/>
                <a:cs typeface="Times New Roman" pitchFamily="18" charset="0"/>
              </a:rPr>
              <a:t>4</a:t>
            </a:r>
            <a:r>
              <a:rPr lang="en-US" dirty="0" smtClean="0">
                <a:latin typeface="Calibri"/>
                <a:cs typeface="Times New Roman" pitchFamily="18" charset="0"/>
              </a:rPr>
              <a:t>)</a:t>
            </a:r>
            <a:r>
              <a:rPr lang="en-US" dirty="0" smtClean="0">
                <a:cs typeface="Times New Roman" pitchFamily="18" charset="0"/>
              </a:rPr>
              <a:t> (1-</a:t>
            </a:r>
            <a:r>
              <a:rPr lang="el-GR" dirty="0" smtClean="0">
                <a:cs typeface="Times New Roman" pitchFamily="18" charset="0"/>
              </a:rPr>
              <a:t>ω</a:t>
            </a:r>
            <a:r>
              <a:rPr lang="en-US" baseline="30000" dirty="0" smtClean="0">
                <a:cs typeface="Times New Roman" pitchFamily="18" charset="0"/>
              </a:rPr>
              <a:t>8</a:t>
            </a:r>
            <a:r>
              <a:rPr lang="en-US" dirty="0" smtClean="0">
                <a:cs typeface="Times New Roman" pitchFamily="18" charset="0"/>
              </a:rPr>
              <a:t>) (1-</a:t>
            </a:r>
            <a:r>
              <a:rPr lang="el-GR" dirty="0" smtClean="0">
                <a:cs typeface="Times New Roman" pitchFamily="18" charset="0"/>
              </a:rPr>
              <a:t>ω</a:t>
            </a:r>
            <a:r>
              <a:rPr lang="en-US" baseline="30000" dirty="0" smtClean="0">
                <a:cs typeface="Times New Roman" pitchFamily="18" charset="0"/>
              </a:rPr>
              <a:t>10</a:t>
            </a:r>
            <a:r>
              <a:rPr lang="en-US" dirty="0" smtClean="0">
                <a:cs typeface="Times New Roman" pitchFamily="18" charset="0"/>
              </a:rPr>
              <a:t>) +(1-</a:t>
            </a:r>
            <a:r>
              <a:rPr lang="el-GR" dirty="0" smtClean="0">
                <a:cs typeface="Times New Roman" pitchFamily="18" charset="0"/>
              </a:rPr>
              <a:t>ω</a:t>
            </a:r>
            <a:r>
              <a:rPr lang="en-US" baseline="30000" dirty="0" smtClean="0">
                <a:cs typeface="Times New Roman" pitchFamily="18" charset="0"/>
              </a:rPr>
              <a:t>3n-1</a:t>
            </a:r>
            <a:r>
              <a:rPr lang="en-US" dirty="0" smtClean="0">
                <a:cs typeface="Times New Roman" pitchFamily="18" charset="0"/>
              </a:rPr>
              <a:t>) )(1-</a:t>
            </a:r>
            <a:r>
              <a:rPr lang="el-GR" dirty="0" smtClean="0">
                <a:cs typeface="Times New Roman" pitchFamily="18" charset="0"/>
              </a:rPr>
              <a:t>ω</a:t>
            </a:r>
            <a:r>
              <a:rPr lang="en-US" baseline="30000" dirty="0" smtClean="0">
                <a:cs typeface="Times New Roman" pitchFamily="18" charset="0"/>
              </a:rPr>
              <a:t>3n-2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Ges</a:t>
            </a:r>
            <a:r>
              <a:rPr lang="en-US" dirty="0" smtClean="0">
                <a:latin typeface="SutonnyMJ" pitchFamily="2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UcParenR" startAt="11"/>
            </a:pPr>
            <a:r>
              <a:rPr lang="en-US" dirty="0" smtClean="0">
                <a:latin typeface="SutonnyMJ" pitchFamily="2" charset="0"/>
                <a:cs typeface="Times New Roman" pitchFamily="18" charset="0"/>
              </a:rPr>
              <a:t>                </a:t>
            </a: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Gi</a:t>
            </a:r>
            <a:r>
              <a:rPr lang="en-US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gvb</a:t>
            </a:r>
            <a:r>
              <a:rPr lang="en-US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wbY©q</a:t>
            </a:r>
            <a:r>
              <a:rPr lang="en-US" dirty="0" smtClean="0">
                <a:latin typeface="SutonnyMJ" pitchFamily="2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Times New Roman" pitchFamily="18" charset="0"/>
              </a:rPr>
              <a:t>Ki</a:t>
            </a:r>
            <a:r>
              <a:rPr lang="en-US" dirty="0" smtClean="0">
                <a:latin typeface="SutonnyMJ" pitchFamily="2" charset="0"/>
                <a:cs typeface="Times New Roman" pitchFamily="18" charset="0"/>
              </a:rPr>
              <a:t>|</a:t>
            </a:r>
          </a:p>
          <a:p>
            <a:pPr marL="514350" indent="-514350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M)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4(x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</a:p>
          <a:p>
            <a:pPr marL="514350" indent="-514350"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1179" y="3429000"/>
          <a:ext cx="2470484" cy="609600"/>
        </p:xfrm>
        <a:graphic>
          <a:graphicData uri="http://schemas.openxmlformats.org/presentationml/2006/ole">
            <p:oleObj spid="_x0000_s20482" name="Equation" r:id="rId3" imgW="977760" imgH="241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90600" y="3962400"/>
          <a:ext cx="1752600" cy="671209"/>
        </p:xfrm>
        <a:graphic>
          <a:graphicData uri="http://schemas.openxmlformats.org/presentationml/2006/ole">
            <p:oleObj spid="_x0000_s20483" name="Equation" r:id="rId4" imgW="5968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4953000"/>
          <a:ext cx="990600" cy="1021556"/>
        </p:xfrm>
        <a:graphic>
          <a:graphicData uri="http://schemas.openxmlformats.org/presentationml/2006/ole">
            <p:oleObj spid="_x0000_s20484" name="Equation" r:id="rId5" imgW="406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6934200" cy="206210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                                                         </a:t>
            </a:r>
            <a:r>
              <a:rPr lang="en-US" sz="8800" dirty="0" err="1" smtClean="0"/>
              <a:t>সমাপ্ত</a:t>
            </a:r>
            <a:endParaRPr lang="en-US" sz="88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124200"/>
            <a:ext cx="6705600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err="1" smtClean="0"/>
              <a:t>ধন্যবাদ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উচ্চতর</a:t>
            </a:r>
            <a:r>
              <a:rPr lang="en-US" dirty="0" smtClean="0"/>
              <a:t> </a:t>
            </a:r>
            <a:r>
              <a:rPr lang="en-US" dirty="0" err="1" smtClean="0"/>
              <a:t>গণিত</a:t>
            </a:r>
            <a:r>
              <a:rPr lang="en-US" dirty="0" smtClean="0"/>
              <a:t> ২য় </a:t>
            </a:r>
            <a:r>
              <a:rPr lang="en-US" dirty="0" err="1" smtClean="0"/>
              <a:t>পত্র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/>
              <a:t>উপস্থানায়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মোহাম্মদ</a:t>
            </a:r>
            <a:r>
              <a:rPr lang="en-US" dirty="0" smtClean="0"/>
              <a:t> </a:t>
            </a:r>
            <a:r>
              <a:rPr lang="en-US" dirty="0" err="1" smtClean="0"/>
              <a:t>আতিকুর</a:t>
            </a:r>
            <a:r>
              <a:rPr lang="en-US" dirty="0" smtClean="0"/>
              <a:t> </a:t>
            </a:r>
            <a:r>
              <a:rPr lang="en-US" dirty="0" err="1" smtClean="0"/>
              <a:t>রহমান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প্রভাষক</a:t>
            </a:r>
            <a:r>
              <a:rPr lang="en-US" dirty="0" smtClean="0"/>
              <a:t> -</a:t>
            </a:r>
            <a:r>
              <a:rPr lang="en-US" dirty="0" err="1" smtClean="0"/>
              <a:t>গণিত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7772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আজকের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পাঠ</a:t>
            </a:r>
            <a:r>
              <a:rPr lang="en-US" sz="3600" dirty="0" smtClean="0"/>
              <a:t> :</a:t>
            </a:r>
          </a:p>
          <a:p>
            <a:r>
              <a:rPr lang="en-US" sz="3600" dirty="0" err="1" smtClean="0"/>
              <a:t>বর্গমূল</a:t>
            </a:r>
            <a:r>
              <a:rPr lang="en-US" sz="3600" dirty="0" smtClean="0"/>
              <a:t> </a:t>
            </a:r>
            <a:r>
              <a:rPr lang="en-US" sz="3600" dirty="0" err="1" smtClean="0"/>
              <a:t>নির্নয়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763000" cy="452431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প্রশ্ন</a:t>
            </a:r>
            <a:r>
              <a:rPr lang="en-US" sz="3200" dirty="0" smtClean="0">
                <a:solidFill>
                  <a:srgbClr val="C00000"/>
                </a:solidFill>
              </a:rPr>
              <a:t> :  -7+24i </a:t>
            </a:r>
            <a:r>
              <a:rPr lang="en-US" sz="3200" dirty="0" err="1" smtClean="0">
                <a:solidFill>
                  <a:srgbClr val="C00000"/>
                </a:solidFill>
              </a:rPr>
              <a:t>এর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বর্গমূল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নির্ণয়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কর</a:t>
            </a:r>
            <a:r>
              <a:rPr lang="en-US" sz="3200" dirty="0" smtClean="0">
                <a:solidFill>
                  <a:srgbClr val="C00000"/>
                </a:solidFill>
              </a:rPr>
              <a:t> ।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en-US" sz="2400" dirty="0" err="1" smtClean="0"/>
              <a:t>সমাধান</a:t>
            </a:r>
            <a:r>
              <a:rPr lang="en-US" sz="2400" dirty="0" smtClean="0"/>
              <a:t> ; </a:t>
            </a:r>
            <a:r>
              <a:rPr lang="en-US" sz="2400" dirty="0" err="1" smtClean="0"/>
              <a:t>মনেকরি</a:t>
            </a:r>
            <a:r>
              <a:rPr lang="en-US" sz="2400" dirty="0" smtClean="0"/>
              <a:t> ,</a:t>
            </a:r>
          </a:p>
          <a:p>
            <a:r>
              <a:rPr lang="en-US" sz="3200" dirty="0" smtClean="0"/>
              <a:t>                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</a:t>
            </a:r>
          </a:p>
          <a:p>
            <a:r>
              <a:rPr lang="en-US" sz="3200" dirty="0" smtClean="0"/>
              <a:t>                         </a:t>
            </a:r>
          </a:p>
          <a:p>
            <a:r>
              <a:rPr lang="en-US" sz="3200" baseline="30000" dirty="0" smtClean="0">
                <a:solidFill>
                  <a:srgbClr val="92D050"/>
                </a:solidFill>
              </a:rPr>
              <a:t> 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উভয়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পক্ষ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হতে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বাস্তব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এবং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কাল্পনিক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অংশ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সমৃকৃত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করে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পাই</a:t>
            </a:r>
            <a:r>
              <a:rPr lang="en-US" sz="3200" dirty="0" smtClean="0">
                <a:solidFill>
                  <a:srgbClr val="92D050"/>
                </a:solidFill>
              </a:rPr>
              <a:t>,</a:t>
            </a:r>
          </a:p>
          <a:p>
            <a:r>
              <a:rPr lang="en-US" sz="3200" dirty="0" smtClean="0"/>
              <a:t>       </a:t>
            </a:r>
            <a:endParaRPr lang="en-US" sz="3200" baseline="30000" dirty="0" smtClean="0"/>
          </a:p>
          <a:p>
            <a:r>
              <a:rPr lang="en-US" sz="3200" baseline="30000" dirty="0" smtClean="0"/>
              <a:t>                                                     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609600" y="4953000"/>
            <a:ext cx="7086600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 - 7 ………………(1)       </a:t>
            </a:r>
          </a:p>
          <a:p>
            <a:r>
              <a:rPr lang="en-US" sz="3200" dirty="0" smtClean="0"/>
              <a:t>2ab = 24……………..(2)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-3200400" y="2438400"/>
          <a:ext cx="4267200" cy="1498600"/>
        </p:xfrm>
        <a:graphic>
          <a:graphicData uri="http://schemas.openxmlformats.org/presentationml/2006/ole">
            <p:oleObj spid="_x0000_s1026" name="Equation" r:id="rId3" imgW="0" imgH="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2438400"/>
          <a:ext cx="3571875" cy="1519238"/>
        </p:xfrm>
        <a:graphic>
          <a:graphicData uri="http://schemas.openxmlformats.org/presentationml/2006/ole">
            <p:oleObj spid="_x0000_s1027" name="Equation" r:id="rId4" imgW="1701720" imgH="723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52400"/>
            <a:ext cx="7543800" cy="206210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3200" dirty="0" err="1" smtClean="0"/>
              <a:t>এখন</a:t>
            </a:r>
            <a:r>
              <a:rPr lang="en-US" sz="3200" dirty="0" smtClean="0"/>
              <a:t> ,  ( 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(a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- 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+ 4a</a:t>
            </a:r>
            <a:r>
              <a:rPr lang="en-US" sz="3200" baseline="30000" dirty="0" smtClean="0"/>
              <a:t> 2</a:t>
            </a:r>
            <a:r>
              <a:rPr lang="en-US" sz="3200" dirty="0" smtClean="0"/>
              <a:t> 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Or, ( 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49+576</a:t>
            </a:r>
          </a:p>
          <a:p>
            <a:r>
              <a:rPr lang="en-US" sz="3200" dirty="0" smtClean="0"/>
              <a:t>Or, ( 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= 625</a:t>
            </a:r>
          </a:p>
          <a:p>
            <a:r>
              <a:rPr lang="en-US" sz="3200" dirty="0" smtClean="0"/>
              <a:t>Or,  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+b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 = 25………………………………….(3)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4648200"/>
            <a:ext cx="8153400" cy="35394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আবার</a:t>
            </a:r>
            <a:r>
              <a:rPr lang="en-US" sz="3200" dirty="0" smtClean="0"/>
              <a:t>,  (3) – (1) </a:t>
            </a:r>
            <a:r>
              <a:rPr lang="en-US" sz="3200" dirty="0" err="1" smtClean="0"/>
              <a:t>হতে</a:t>
            </a:r>
            <a:r>
              <a:rPr lang="en-US" sz="3200" dirty="0" smtClean="0"/>
              <a:t> </a:t>
            </a:r>
            <a:r>
              <a:rPr lang="en-US" sz="3200" dirty="0" err="1" smtClean="0"/>
              <a:t>পাই</a:t>
            </a:r>
            <a:r>
              <a:rPr lang="en-US" sz="3200" dirty="0" smtClean="0"/>
              <a:t>,    2b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=32                                                                                                                                                                  0r,b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=16</a:t>
            </a:r>
          </a:p>
          <a:p>
            <a:r>
              <a:rPr lang="en-US" sz="3200" dirty="0" smtClean="0"/>
              <a:t>  or, b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 =±4</a:t>
            </a:r>
          </a:p>
          <a:p>
            <a:r>
              <a:rPr lang="en-US" sz="3200" b="1" dirty="0" smtClean="0"/>
              <a:t>               </a:t>
            </a:r>
            <a:r>
              <a:rPr lang="en-US" sz="3200" b="1" dirty="0" err="1" smtClean="0"/>
              <a:t>নির্ণেয়বর্গমূল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514600"/>
            <a:ext cx="8001000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(1)+(3) </a:t>
            </a:r>
            <a:r>
              <a:rPr lang="en-US" sz="3200" dirty="0" err="1" smtClean="0"/>
              <a:t>হতে</a:t>
            </a:r>
            <a:r>
              <a:rPr lang="en-US" sz="3200" dirty="0" smtClean="0"/>
              <a:t> </a:t>
            </a:r>
            <a:r>
              <a:rPr lang="en-US" sz="3200" dirty="0" err="1" smtClean="0"/>
              <a:t>পাই</a:t>
            </a:r>
            <a:r>
              <a:rPr lang="en-US" sz="3200" dirty="0" smtClean="0"/>
              <a:t>,       </a:t>
            </a:r>
          </a:p>
          <a:p>
            <a:r>
              <a:rPr lang="en-US" sz="3200" dirty="0" smtClean="0"/>
              <a:t>                       2a</a:t>
            </a:r>
            <a:r>
              <a:rPr lang="en-US" sz="3200" baseline="30000" dirty="0" smtClean="0"/>
              <a:t>2  </a:t>
            </a:r>
            <a:r>
              <a:rPr lang="en-US" sz="3200" dirty="0" smtClean="0"/>
              <a:t> = 18</a:t>
            </a:r>
          </a:p>
          <a:p>
            <a:r>
              <a:rPr lang="en-US" sz="3200" dirty="0" smtClean="0"/>
              <a:t>                     or,a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 9</a:t>
            </a:r>
          </a:p>
          <a:p>
            <a:r>
              <a:rPr lang="en-US" sz="3200" dirty="0" smtClean="0"/>
              <a:t>                     </a:t>
            </a:r>
            <a:r>
              <a:rPr lang="en-US" sz="3200" dirty="0" err="1" smtClean="0"/>
              <a:t>or,a</a:t>
            </a:r>
            <a:r>
              <a:rPr lang="en-US" sz="3200" dirty="0" smtClean="0"/>
              <a:t> =±3</a:t>
            </a:r>
            <a:endParaRPr lang="en-US" sz="32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38601" y="6096000"/>
          <a:ext cx="4419599" cy="762000"/>
        </p:xfrm>
        <a:graphic>
          <a:graphicData uri="http://schemas.openxmlformats.org/presentationml/2006/ole">
            <p:oleObj spid="_x0000_s2050" name="Equation" r:id="rId3" imgW="13586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708660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                   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sz="3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143000"/>
            <a:ext cx="8534400" cy="72737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( - 81 )</a:t>
            </a:r>
            <a:r>
              <a:rPr lang="en-US" sz="2800" b="1" u="sng" baseline="30000" dirty="0" smtClean="0"/>
              <a:t>¼</a:t>
            </a:r>
            <a:r>
              <a:rPr lang="en-US" sz="2800" b="1" u="sng" dirty="0" smtClean="0"/>
              <a:t>  </a:t>
            </a:r>
            <a:r>
              <a:rPr lang="en-US" sz="2800" b="1" u="sng" dirty="0" err="1" smtClean="0"/>
              <a:t>এর</a:t>
            </a:r>
            <a:r>
              <a:rPr lang="en-US" sz="2800" b="1" u="sng" dirty="0" smtClean="0"/>
              <a:t>  </a:t>
            </a:r>
            <a:r>
              <a:rPr lang="en-US" sz="2800" b="1" u="sng" dirty="0" err="1" smtClean="0"/>
              <a:t>মান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নির্ণয়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কর</a:t>
            </a:r>
            <a:r>
              <a:rPr lang="en-US" sz="2800" b="1" u="sng" dirty="0" smtClean="0"/>
              <a:t> ।</a:t>
            </a:r>
          </a:p>
          <a:p>
            <a:r>
              <a:rPr lang="en-US" sz="2800" dirty="0" smtClean="0"/>
              <a:t>  </a:t>
            </a:r>
            <a:r>
              <a:rPr lang="en-US" sz="2800" dirty="0" err="1" smtClean="0"/>
              <a:t>সমাধান</a:t>
            </a:r>
            <a:r>
              <a:rPr lang="en-US" sz="2800" dirty="0" smtClean="0"/>
              <a:t> :  </a:t>
            </a:r>
            <a:r>
              <a:rPr lang="en-US" sz="2800" dirty="0" err="1" smtClean="0"/>
              <a:t>মনেকরি</a:t>
            </a:r>
            <a:r>
              <a:rPr lang="en-US" sz="2800" dirty="0" smtClean="0"/>
              <a:t>, </a:t>
            </a:r>
          </a:p>
          <a:p>
            <a:r>
              <a:rPr lang="en-US" sz="2800" dirty="0" smtClean="0"/>
              <a:t>                     ( - 81 )</a:t>
            </a:r>
            <a:r>
              <a:rPr lang="en-US" sz="2800" baseline="30000" dirty="0" smtClean="0"/>
              <a:t>¼</a:t>
            </a:r>
            <a:r>
              <a:rPr lang="en-US" sz="2800" dirty="0" smtClean="0"/>
              <a:t> = x</a:t>
            </a:r>
          </a:p>
          <a:p>
            <a:r>
              <a:rPr lang="en-US" sz="2800" dirty="0" smtClean="0"/>
              <a:t>                   or, x</a:t>
            </a:r>
            <a:r>
              <a:rPr lang="en-US" sz="2800" baseline="30000" dirty="0" smtClean="0"/>
              <a:t>4 </a:t>
            </a:r>
            <a:r>
              <a:rPr lang="en-US" sz="2800" dirty="0" smtClean="0"/>
              <a:t> = -81</a:t>
            </a:r>
          </a:p>
          <a:p>
            <a:r>
              <a:rPr lang="en-US" sz="2800" dirty="0" smtClean="0"/>
              <a:t>                   or, x</a:t>
            </a:r>
            <a:r>
              <a:rPr lang="en-US" sz="2800" baseline="30000" dirty="0" smtClean="0"/>
              <a:t>4 </a:t>
            </a:r>
            <a:r>
              <a:rPr lang="en-US" sz="2800" dirty="0" smtClean="0"/>
              <a:t> = 81i</a:t>
            </a:r>
            <a:r>
              <a:rPr lang="en-US" sz="2800" baseline="30000" dirty="0" smtClean="0"/>
              <a:t>2</a:t>
            </a:r>
          </a:p>
          <a:p>
            <a:r>
              <a:rPr lang="en-US" sz="2800" baseline="30000" dirty="0" smtClean="0"/>
              <a:t> </a:t>
            </a:r>
            <a:r>
              <a:rPr lang="en-US" sz="2800" dirty="0" smtClean="0"/>
              <a:t>                  or, x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 = ±9i</a:t>
            </a:r>
          </a:p>
          <a:p>
            <a:r>
              <a:rPr lang="en-US" sz="2800" dirty="0" smtClean="0"/>
              <a:t>                   or, x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 = 9/2(±2i)</a:t>
            </a:r>
          </a:p>
          <a:p>
            <a:r>
              <a:rPr lang="en-US" sz="2800" dirty="0" smtClean="0"/>
              <a:t>                   or, x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 = 9/2(1±2i +i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                </a:t>
            </a:r>
          </a:p>
          <a:p>
            <a:r>
              <a:rPr lang="en-US" sz="2800" dirty="0" smtClean="0"/>
              <a:t>     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400" dirty="0" smtClean="0"/>
              <a:t>                                                </a:t>
            </a:r>
            <a:r>
              <a:rPr lang="en-US" sz="2400" dirty="0" err="1" smtClean="0"/>
              <a:t>ইহায়</a:t>
            </a:r>
            <a:r>
              <a:rPr lang="en-US" sz="2400" dirty="0" smtClean="0"/>
              <a:t> </a:t>
            </a:r>
            <a:r>
              <a:rPr lang="en-US" sz="2400" dirty="0" err="1" smtClean="0"/>
              <a:t>নির্ণেয়</a:t>
            </a:r>
            <a:r>
              <a:rPr lang="en-US" sz="2400" dirty="0" smtClean="0"/>
              <a:t> </a:t>
            </a:r>
            <a:r>
              <a:rPr lang="en-US" sz="2400" dirty="0" err="1" smtClean="0"/>
              <a:t>মান</a:t>
            </a:r>
            <a:r>
              <a:rPr lang="en-US" sz="2400" dirty="0" smtClean="0"/>
              <a:t>।</a:t>
            </a:r>
            <a:endParaRPr lang="en-US" sz="2400" baseline="30000" dirty="0" smtClean="0"/>
          </a:p>
          <a:p>
            <a:r>
              <a:rPr lang="en-US" sz="2800" baseline="30000" dirty="0" smtClean="0"/>
              <a:t>     </a:t>
            </a:r>
          </a:p>
          <a:p>
            <a:endParaRPr lang="en-US" sz="2800" dirty="0" smtClean="0"/>
          </a:p>
          <a:p>
            <a:r>
              <a:rPr lang="en-US" sz="2800" dirty="0" smtClean="0"/>
              <a:t>                  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4572000"/>
          <a:ext cx="2819400" cy="2090791"/>
        </p:xfrm>
        <a:graphic>
          <a:graphicData uri="http://schemas.openxmlformats.org/presentationml/2006/ole">
            <p:oleObj spid="_x0000_s3074" name="Equation" r:id="rId3" imgW="1130040" imgH="838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206210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Question 10 : </a:t>
            </a:r>
            <a:r>
              <a:rPr lang="en-US" sz="3200" b="1" dirty="0" err="1" smtClean="0"/>
              <a:t>যদি</a:t>
            </a:r>
            <a:r>
              <a:rPr lang="en-US" sz="3200" b="1" dirty="0" smtClean="0"/>
              <a:t> a</a:t>
            </a:r>
            <a:r>
              <a:rPr lang="en-US" sz="3200" b="1" baseline="30000" dirty="0" smtClean="0"/>
              <a:t>2  </a:t>
            </a:r>
            <a:r>
              <a:rPr lang="en-US" sz="3200" b="1" dirty="0" smtClean="0"/>
              <a:t> + b</a:t>
            </a:r>
            <a:r>
              <a:rPr lang="en-US" sz="3200" b="1" baseline="30000" dirty="0" smtClean="0"/>
              <a:t>2 </a:t>
            </a:r>
            <a:r>
              <a:rPr lang="en-US" sz="3200" b="1" dirty="0" smtClean="0"/>
              <a:t> =1  </a:t>
            </a:r>
            <a:r>
              <a:rPr lang="en-US" sz="3200" b="1" dirty="0" err="1" smtClean="0"/>
              <a:t>হয়,তবে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প্রমান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কর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যে</a:t>
            </a:r>
            <a:r>
              <a:rPr lang="en-US" sz="3200" b="1" dirty="0" smtClean="0"/>
              <a:t> , x -</a:t>
            </a:r>
            <a:r>
              <a:rPr lang="en-US" sz="3200" b="1" dirty="0" err="1" smtClean="0"/>
              <a:t>এর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একটি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বাস্তব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মান</a:t>
            </a:r>
            <a:r>
              <a:rPr lang="en-US" sz="3200" b="1" dirty="0" smtClean="0"/>
              <a:t>  (1 – ix)/(1+ ix) =a - </a:t>
            </a:r>
            <a:r>
              <a:rPr lang="en-US" sz="3200" b="1" dirty="0" err="1" smtClean="0"/>
              <a:t>ib</a:t>
            </a:r>
            <a:r>
              <a:rPr lang="en-US" sz="3200" b="1" dirty="0" smtClean="0"/>
              <a:t>   </a:t>
            </a:r>
            <a:r>
              <a:rPr lang="en-US" sz="3200" b="1" dirty="0" err="1" smtClean="0"/>
              <a:t>সমীকরণকে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সিদ্ধ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করে,এখানে</a:t>
            </a:r>
            <a:r>
              <a:rPr lang="en-US" sz="3200" b="1" dirty="0" smtClean="0"/>
              <a:t>  a </a:t>
            </a:r>
            <a:r>
              <a:rPr lang="en-US" sz="3200" b="1" dirty="0" err="1" smtClean="0"/>
              <a:t>এবং</a:t>
            </a:r>
            <a:r>
              <a:rPr lang="en-US" sz="3200" b="1" dirty="0" smtClean="0"/>
              <a:t> b </a:t>
            </a:r>
            <a:r>
              <a:rPr lang="en-US" sz="3200" b="1" dirty="0" err="1" smtClean="0"/>
              <a:t>বাস্তব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সংখ্যা</a:t>
            </a:r>
            <a:r>
              <a:rPr lang="en-US" sz="3200" b="1" dirty="0" smtClean="0"/>
              <a:t>।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438400"/>
            <a:ext cx="8610600" cy="39703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 err="1" smtClean="0"/>
              <a:t>সমাধান</a:t>
            </a:r>
            <a:r>
              <a:rPr lang="en-US" sz="3200" b="1" dirty="0" smtClean="0"/>
              <a:t> : </a:t>
            </a:r>
            <a:r>
              <a:rPr lang="en-US" sz="3200" b="1" dirty="0" err="1" smtClean="0"/>
              <a:t>প্রদত্র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সমীকরণ</a:t>
            </a:r>
            <a:r>
              <a:rPr lang="en-US" sz="3200" b="1" dirty="0" smtClean="0"/>
              <a:t> ,  </a:t>
            </a:r>
            <a:r>
              <a:rPr lang="en-US" sz="3200" dirty="0" smtClean="0"/>
              <a:t>(1 – ix)/(1+ ix) =a – </a:t>
            </a:r>
            <a:r>
              <a:rPr lang="en-US" sz="3200" dirty="0" err="1" smtClean="0"/>
              <a:t>ib</a:t>
            </a:r>
            <a:endParaRPr lang="en-US" sz="3200" dirty="0" smtClean="0"/>
          </a:p>
          <a:p>
            <a:r>
              <a:rPr lang="en-US" sz="3200" dirty="0" smtClean="0"/>
              <a:t>  =&gt;(1+ix)(a- </a:t>
            </a:r>
            <a:r>
              <a:rPr lang="en-US" sz="3200" dirty="0" err="1" smtClean="0"/>
              <a:t>ib</a:t>
            </a:r>
            <a:r>
              <a:rPr lang="en-US" sz="3200" dirty="0" smtClean="0"/>
              <a:t>) =( 1- ix)</a:t>
            </a:r>
          </a:p>
          <a:p>
            <a:r>
              <a:rPr lang="en-US" sz="3200" dirty="0" smtClean="0"/>
              <a:t>  =&gt; a – </a:t>
            </a:r>
            <a:r>
              <a:rPr lang="en-US" sz="3200" dirty="0" err="1" smtClean="0"/>
              <a:t>ib</a:t>
            </a:r>
            <a:r>
              <a:rPr lang="en-US" sz="3200" dirty="0" smtClean="0"/>
              <a:t> + </a:t>
            </a:r>
            <a:r>
              <a:rPr lang="en-US" sz="3200" dirty="0" err="1" smtClean="0"/>
              <a:t>iax</a:t>
            </a:r>
            <a:r>
              <a:rPr lang="en-US" sz="3200" dirty="0" smtClean="0"/>
              <a:t> – i</a:t>
            </a:r>
            <a:r>
              <a:rPr lang="en-US" sz="3200" baseline="30000" dirty="0" smtClean="0"/>
              <a:t>2  </a:t>
            </a:r>
            <a:r>
              <a:rPr lang="en-US" sz="3200" dirty="0" smtClean="0"/>
              <a:t> </a:t>
            </a:r>
            <a:r>
              <a:rPr lang="en-US" sz="3200" dirty="0" err="1" smtClean="0"/>
              <a:t>bx</a:t>
            </a:r>
            <a:r>
              <a:rPr lang="en-US" sz="3200" dirty="0" smtClean="0"/>
              <a:t> =1 – ix</a:t>
            </a:r>
          </a:p>
          <a:p>
            <a:r>
              <a:rPr lang="en-US" sz="3200" dirty="0" smtClean="0"/>
              <a:t>  =&gt; a – </a:t>
            </a:r>
            <a:r>
              <a:rPr lang="en-US" sz="3200" dirty="0" err="1" smtClean="0"/>
              <a:t>ib</a:t>
            </a:r>
            <a:r>
              <a:rPr lang="en-US" sz="3200" dirty="0" smtClean="0"/>
              <a:t> + </a:t>
            </a:r>
            <a:r>
              <a:rPr lang="en-US" sz="3200" dirty="0" err="1" smtClean="0"/>
              <a:t>iax</a:t>
            </a:r>
            <a:r>
              <a:rPr lang="en-US" sz="3200" dirty="0" smtClean="0"/>
              <a:t>  + </a:t>
            </a:r>
            <a:r>
              <a:rPr lang="en-US" sz="3200" dirty="0" err="1" smtClean="0"/>
              <a:t>bx</a:t>
            </a:r>
            <a:r>
              <a:rPr lang="en-US" sz="3200" dirty="0" smtClean="0"/>
              <a:t> =1 – ix</a:t>
            </a:r>
          </a:p>
          <a:p>
            <a:r>
              <a:rPr lang="en-US" sz="3200" dirty="0" smtClean="0"/>
              <a:t>  =&gt; x { b + </a:t>
            </a:r>
            <a:r>
              <a:rPr lang="en-US" sz="3200" dirty="0" err="1" smtClean="0"/>
              <a:t>i</a:t>
            </a:r>
            <a:r>
              <a:rPr lang="en-US" sz="3200" dirty="0" smtClean="0"/>
              <a:t>( 1 + a)} = (1 – a) + </a:t>
            </a:r>
            <a:r>
              <a:rPr lang="en-US" sz="3200" dirty="0" err="1" smtClean="0"/>
              <a:t>ib</a:t>
            </a:r>
            <a:endParaRPr lang="en-US" sz="3200" dirty="0" smtClean="0"/>
          </a:p>
          <a:p>
            <a:r>
              <a:rPr lang="en-US" sz="3200" dirty="0" smtClean="0"/>
              <a:t>  =&gt; x = { (1 – a) + </a:t>
            </a:r>
            <a:r>
              <a:rPr lang="en-US" sz="3200" dirty="0" err="1" smtClean="0"/>
              <a:t>ib</a:t>
            </a:r>
            <a:r>
              <a:rPr lang="en-US" sz="3200" dirty="0" smtClean="0"/>
              <a:t> }/ { b + </a:t>
            </a:r>
            <a:r>
              <a:rPr lang="en-US" sz="3200" dirty="0" err="1" smtClean="0"/>
              <a:t>i</a:t>
            </a:r>
            <a:r>
              <a:rPr lang="en-US" sz="3200" dirty="0" smtClean="0"/>
              <a:t>( 1 + a)} </a:t>
            </a:r>
          </a:p>
          <a:p>
            <a:r>
              <a:rPr lang="en-US" sz="2800" dirty="0" smtClean="0"/>
              <a:t>=&gt; x = {(1– a)+ </a:t>
            </a:r>
            <a:r>
              <a:rPr lang="en-US" sz="2800" dirty="0" err="1" smtClean="0"/>
              <a:t>ib</a:t>
            </a:r>
            <a:r>
              <a:rPr lang="en-US" sz="2800" dirty="0" smtClean="0"/>
              <a:t> }{ b - </a:t>
            </a:r>
            <a:r>
              <a:rPr lang="en-US" sz="2800" dirty="0" err="1" smtClean="0"/>
              <a:t>i</a:t>
            </a:r>
            <a:r>
              <a:rPr lang="en-US" sz="2800" dirty="0" smtClean="0"/>
              <a:t>(1 + a)}/{ b +</a:t>
            </a:r>
            <a:r>
              <a:rPr lang="en-US" sz="2800" dirty="0" err="1" smtClean="0"/>
              <a:t>i</a:t>
            </a:r>
            <a:r>
              <a:rPr lang="en-US" sz="2800" dirty="0" smtClean="0"/>
              <a:t>(1 + a)}{ b - </a:t>
            </a:r>
            <a:r>
              <a:rPr lang="en-US" sz="2800" dirty="0" err="1" smtClean="0"/>
              <a:t>i</a:t>
            </a:r>
            <a:r>
              <a:rPr lang="en-US" sz="2800" dirty="0" smtClean="0"/>
              <a:t>( 1 + a)}</a:t>
            </a:r>
          </a:p>
          <a:p>
            <a:r>
              <a:rPr lang="en-US" sz="3200" dirty="0" smtClean="0"/>
              <a:t>  =&gt; x =(b-</a:t>
            </a:r>
            <a:r>
              <a:rPr lang="en-US" sz="3200" dirty="0" err="1" smtClean="0"/>
              <a:t>ab</a:t>
            </a:r>
            <a:r>
              <a:rPr lang="en-US" sz="3200" dirty="0" smtClean="0"/>
              <a:t> -i+ia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+ib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</a:t>
            </a:r>
            <a:r>
              <a:rPr lang="en-US" sz="3200" dirty="0" err="1" smtClean="0"/>
              <a:t>ab+b</a:t>
            </a:r>
            <a:r>
              <a:rPr lang="en-US" sz="3200" dirty="0" smtClean="0"/>
              <a:t>)/{b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+(1+a)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}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229600" cy="156966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,e: x  = 2b/( 2+2a)  </a:t>
            </a:r>
          </a:p>
          <a:p>
            <a:r>
              <a:rPr lang="en-US" sz="3200" dirty="0" smtClean="0"/>
              <a:t>        =&gt; x  =  b/(1+a)  , </a:t>
            </a:r>
            <a:r>
              <a:rPr lang="en-US" sz="3200" dirty="0" err="1" smtClean="0"/>
              <a:t>যা</a:t>
            </a:r>
            <a:r>
              <a:rPr lang="en-US" sz="3200" dirty="0" smtClean="0"/>
              <a:t> </a:t>
            </a:r>
            <a:r>
              <a:rPr lang="en-US" sz="3200" dirty="0" err="1" smtClean="0"/>
              <a:t>বাস্তব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</a:t>
            </a:r>
            <a:r>
              <a:rPr lang="en-US" sz="3200" dirty="0" smtClean="0"/>
              <a:t>   ( a </a:t>
            </a:r>
            <a:r>
              <a:rPr lang="en-US" sz="3200" dirty="0" err="1" smtClean="0"/>
              <a:t>এবং</a:t>
            </a:r>
            <a:r>
              <a:rPr lang="en-US" sz="3200" dirty="0" smtClean="0"/>
              <a:t> b </a:t>
            </a:r>
            <a:r>
              <a:rPr lang="en-US" sz="3200" dirty="0" err="1" smtClean="0"/>
              <a:t>বাস্তব</a:t>
            </a:r>
            <a:r>
              <a:rPr lang="en-US" sz="3200" dirty="0" smtClean="0"/>
              <a:t> )।  </a:t>
            </a:r>
            <a:r>
              <a:rPr lang="en-US" sz="3200" dirty="0" err="1" smtClean="0"/>
              <a:t>প্রমাণিত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</a:t>
            </a:r>
          </a:p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:‡`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29400" y="1600200"/>
          <a:ext cx="1754909" cy="609600"/>
        </p:xfrm>
        <a:graphic>
          <a:graphicData uri="http://schemas.openxmlformats.org/presentationml/2006/ole">
            <p:oleObj spid="_x0000_s18434" name="Equation" r:id="rId3" imgW="120636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1447800"/>
          <a:ext cx="2667000" cy="627529"/>
        </p:xfrm>
        <a:graphic>
          <a:graphicData uri="http://schemas.openxmlformats.org/presentationml/2006/ole">
            <p:oleObj spid="_x0000_s18435" name="Equation" r:id="rId4" imgW="1104840" imgH="2793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2000" y="2895600"/>
          <a:ext cx="6400800" cy="2770224"/>
        </p:xfrm>
        <a:graphic>
          <a:graphicData uri="http://schemas.openxmlformats.org/presentationml/2006/ole">
            <p:oleObj spid="_x0000_s18436" name="Equation" r:id="rId5" imgW="2184120" imgH="2145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447800" y="1905000"/>
          <a:ext cx="6400800" cy="3200400"/>
        </p:xfrm>
        <a:graphic>
          <a:graphicData uri="http://schemas.openxmlformats.org/presentationml/2006/ole">
            <p:oleObj spid="_x0000_s19459" name="Equation" r:id="rId3" imgW="172692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534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Microsoft Equation 3.0</vt:lpstr>
      <vt:lpstr>¯^vMZg </vt:lpstr>
      <vt:lpstr>উচ্চতর গণিত ২য় পত্র</vt:lpstr>
      <vt:lpstr>Slide 3</vt:lpstr>
      <vt:lpstr>Slide 4</vt:lpstr>
      <vt:lpstr>Slide 5</vt:lpstr>
      <vt:lpstr>Slide 6</vt:lpstr>
      <vt:lpstr>Slide 7</vt:lpstr>
      <vt:lpstr>RwUj msL¨v</vt:lpstr>
      <vt:lpstr>RwUj msL¨v</vt:lpstr>
      <vt:lpstr>RwUj msL¨v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HP PC</cp:lastModifiedBy>
  <cp:revision>66</cp:revision>
  <dcterms:created xsi:type="dcterms:W3CDTF">2015-05-22T04:30:14Z</dcterms:created>
  <dcterms:modified xsi:type="dcterms:W3CDTF">2016-05-17T04:18:49Z</dcterms:modified>
</cp:coreProperties>
</file>